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Default Extension="svg" ContentType="image/svg"/>
  <Override PartName="/docProps/app.xml" ContentType="application/vnd.openxmlformats-officedocument.extended-properties+xml"/>
  <Override PartName="/docProps/core.xml" ContentType="application/vnd.openxmlformats-package.core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2-->
<p:presentation xmlns:r="http://schemas.openxmlformats.org/officeDocument/2006/relationships" xmlns:a="http://schemas.openxmlformats.org/drawingml/2006/main" xmlns:p="http://schemas.openxmlformats.org/presentationml/2006/main" showSpecialPlsOnTitleSld="0" saveSubsetFonts="1" autoCompressPictures="0">
  <p:sldMasterIdLst>
    <p:sldMasterId id="2147483689" r:id="rId2"/>
  </p:sldMasterIdLst>
  <p:notesMasterIdLst>
    <p:notesMasterId r:id="rId3"/>
  </p:notesMasterIdLst>
  <p:handoutMasterIdLst>
    <p:handoutMasterId r:id="rId4"/>
  </p:handoutMasterIdLst>
  <p:sldIdLst>
    <p:sldId id="573" r:id="rId5"/>
    <p:sldId id="583" r:id="rId6"/>
    <p:sldId id="587" r:id="rId7"/>
    <p:sldId id="588" r:id="rId8"/>
    <p:sldId id="584" r:id="rId9"/>
    <p:sldId id="582" r:id="rId10"/>
    <p:sldId id="581" r:id="rId11"/>
    <p:sldId id="580" r:id="rId12"/>
    <p:sldId id="585" r:id="rId13"/>
    <p:sldId id="589" r:id="rId14"/>
    <p:sldId id="579" r:id="rId15"/>
    <p:sldId id="586" r:id="rId16"/>
  </p:sldIdLst>
  <p:sldSz cx="12192000" cy="6858000"/>
  <p:notesSz cx="7010400" cy="92964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32" userDrawn="1">
          <p15:clr>
            <a:srgbClr val="A4A3A4"/>
          </p15:clr>
        </p15:guide>
        <p15:guide id="2" orient="horz" pos="1320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  <p15:guide id="4" pos="192" userDrawn="1">
          <p15:clr>
            <a:srgbClr val="A4A3A4"/>
          </p15:clr>
        </p15:guide>
        <p15:guide id="5" pos="3851" userDrawn="1">
          <p15:clr>
            <a:srgbClr val="A4A3A4"/>
          </p15:clr>
        </p15:guide>
        <p15:guide id="6" pos="3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p="http://schemas.openxmlformats.org/presentationml/2006/main">
  <p:cmAuthor id="0" name="Jennifer Longoria" initials="JL" lastIdx="0" clrIdx="0"/>
  <p:cmAuthor id="7" name="Coleman, Angela" initials="CA" lastIdx="0" clrIdx="7"/>
  <p:cmAuthor id="1" name="neilsor" initials="n" lastIdx="0" clrIdx="1"/>
  <p:cmAuthor id="8" name="Glenn, Jill" initials="GJ" lastIdx="0" clrIdx="8"/>
  <p:cmAuthor id="2" name="Patrice Wohl" initials="PW" lastIdx="0" clrIdx="2"/>
  <p:cmAuthor id="9" name="S. Shelly" initials="SHP" lastIdx="0" clrIdx="9">
    <p:extLst>
      <p:ext uri="{19B8F6BF-5375-455C-9EA6-DF929625EA0E}">
        <p15:presenceInfo xmlns:p15="http://schemas.microsoft.com/office/powerpoint/2012/main" userId="S. Shelly" providerId="None"/>
      </p:ext>
    </p:extLst>
  </p:cmAuthor>
  <p:cmAuthor id="3" name="Neilson, Sy" initials="NS" lastIdx="0" clrIdx="3"/>
  <p:cmAuthor id="4" name="Wohl, Patrice" initials="WP" lastIdx="0" clrIdx="4"/>
  <p:cmAuthor id="5" name="Vondergeest, Julianna" initials="VJ" lastIdx="0" clrIdx="5"/>
  <p:cmAuthor id="6" name="Nolen, Jackie" initials="NJ" lastIdx="0" clrIdx="6"/>
</p:cmAuthorLst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92" autoAdjust="0"/>
    <p:restoredTop sz="86782" autoAdjust="0"/>
  </p:normalViewPr>
  <p:slideViewPr>
    <p:cSldViewPr snapToGrid="0" snapToObjects="1">
      <p:cViewPr varScale="1">
        <p:scale>
          <a:sx n="50" d="100"/>
          <a:sy n="50" d="100"/>
        </p:scale>
        <p:origin x="492" y="33"/>
      </p:cViewPr>
      <p:guideLst>
        <p:guide orient="horz" pos="4232"/>
        <p:guide orient="horz" pos="1320"/>
        <p:guide orient="horz" pos="2160"/>
        <p:guide pos="192"/>
        <p:guide pos="3851"/>
        <p:guide pos="384"/>
      </p:guideLst>
    </p:cSldViewPr>
  </p:slideViewPr>
  <p:outlineViewPr>
    <p:cViewPr>
      <p:scale>
        <a:sx n="33" d="100"/>
        <a:sy n="33" d="100"/>
      </p:scale>
      <p:origin x="0" y="27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-3834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ommentAuthors" Target="commentAuthors.xml" /><Relationship Id="rId10" Type="http://schemas.openxmlformats.org/officeDocument/2006/relationships/slide" Target="slides/slide6.xml" /><Relationship Id="rId11" Type="http://schemas.openxmlformats.org/officeDocument/2006/relationships/slide" Target="slides/slide7.xml" /><Relationship Id="rId12" Type="http://schemas.openxmlformats.org/officeDocument/2006/relationships/slide" Target="slides/slide8.xml" /><Relationship Id="rId13" Type="http://schemas.openxmlformats.org/officeDocument/2006/relationships/slide" Target="slides/slide9.xml" /><Relationship Id="rId14" Type="http://schemas.openxmlformats.org/officeDocument/2006/relationships/slide" Target="slides/slide10.xml" /><Relationship Id="rId15" Type="http://schemas.openxmlformats.org/officeDocument/2006/relationships/slide" Target="slides/slide11.xml" /><Relationship Id="rId16" Type="http://schemas.openxmlformats.org/officeDocument/2006/relationships/slide" Target="slides/slide12.xml" /><Relationship Id="rId17" Type="http://schemas.openxmlformats.org/officeDocument/2006/relationships/tags" Target="tags/tag1.xml" /><Relationship Id="rId18" Type="http://schemas.openxmlformats.org/officeDocument/2006/relationships/presProps" Target="presProps.xml" /><Relationship Id="rId19" Type="http://schemas.openxmlformats.org/officeDocument/2006/relationships/viewProps" Target="viewProps.xml" /><Relationship Id="rId2" Type="http://schemas.openxmlformats.org/officeDocument/2006/relationships/slideMaster" Target="slideMasters/slideMaster1.xml" /><Relationship Id="rId20" Type="http://schemas.openxmlformats.org/officeDocument/2006/relationships/theme" Target="theme/theme1.xml" /><Relationship Id="rId21" Type="http://schemas.openxmlformats.org/officeDocument/2006/relationships/tableStyles" Target="tableStyles.xml" /><Relationship Id="rId3" Type="http://schemas.openxmlformats.org/officeDocument/2006/relationships/notesMaster" Target="notesMasters/notesMaster1.xml" /><Relationship Id="rId4" Type="http://schemas.openxmlformats.org/officeDocument/2006/relationships/handoutMaster" Target="handoutMasters/handoutMaster1.xml" /><Relationship Id="rId5" Type="http://schemas.openxmlformats.org/officeDocument/2006/relationships/slide" Target="slides/slide1.xml" /><Relationship Id="rId6" Type="http://schemas.openxmlformats.org/officeDocument/2006/relationships/slide" Target="slides/slide2.xml" /><Relationship Id="rId7" Type="http://schemas.openxmlformats.org/officeDocument/2006/relationships/slide" Target="slides/slide3.xml" /><Relationship Id="rId8" Type="http://schemas.openxmlformats.org/officeDocument/2006/relationships/slide" Target="slides/slide4.xml" /><Relationship Id="rId9" Type="http://schemas.openxmlformats.org/officeDocument/2006/relationships/slide" Target="slides/slide5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29FFEF4-2B66-104F-BA4E-8778E30FC165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CEDE3AE-CEC5-C148-A911-7F5E5BB5D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2377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275C22D-928C-6242-82B2-191D42A4F2AD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9447D35-953E-8B4E-AFAF-9CE7F70AB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3871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447D35-953E-8B4E-AFAF-9CE7F70AB07E}" type="slidenum">
              <a:rPr lang="en-US" smtClean="0">
                <a:solidFill>
                  <a:prstClr val="black"/>
                </a:solidFill>
              </a:r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33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447D35-953E-8B4E-AFAF-9CE7F70AB07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034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The Health Coaching</a:t>
            </a:r>
            <a:r>
              <a:rPr lang="en-US" baseline="0"/>
              <a:t> Program and Disease Management Program are both telephonic programs.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447D35-953E-8B4E-AFAF-9CE7F70AB07E}" type="slidenum">
              <a:rPr lang="en-US" smtClean="0">
                <a:solidFill>
                  <a:prstClr val="black"/>
                </a:solidFill>
              </a:rPr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2460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447D35-953E-8B4E-AFAF-9CE7F70AB07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45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447D35-953E-8B4E-AFAF-9CE7F70AB07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192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447D35-953E-8B4E-AFAF-9CE7F70AB07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934703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D9BC242-DF60-AF47-A2C8-13C377935004}"/>
              </a:ext>
            </a:extLst>
          </p:cNvPr>
          <p:cNvSpPr/>
          <p:nvPr/>
        </p:nvSpPr>
        <p:spPr>
          <a:xfrm>
            <a:off x="0" y="966202"/>
            <a:ext cx="12192000" cy="5891798"/>
          </a:xfrm>
          <a:prstGeom prst="rect">
            <a:avLst/>
          </a:prstGeom>
          <a:gradFill>
            <a:gsLst>
              <a:gs pos="14000">
                <a:srgbClr val="E66400"/>
              </a:gs>
              <a:gs pos="100000">
                <a:srgbClr val="FCB53B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99C073-C17E-574E-AA28-BD46C794FE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7887" y="1344115"/>
            <a:ext cx="10296227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D422E62-D5EA-3242-B928-9B838BF04C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7887" y="3823790"/>
            <a:ext cx="10296227" cy="1655762"/>
          </a:xfrm>
        </p:spPr>
        <p:txBody>
          <a:bodyPr/>
          <a:lstStyle>
            <a:lvl1pPr marL="0" indent="0" algn="l">
              <a:buNone/>
              <a:defRPr sz="24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65892638-2005-9040-B97A-E32CFE2BFABD}"/>
              </a:ext>
            </a:extLst>
      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170468" y="223613"/>
            <a:ext cx="2740732" cy="49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81265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E8E29FA1-6E0E-6D45-B261-59081D190A34}"/>
              </a:ext>
            </a:extLst>
          </p:cNvPr>
          <p:cNvSpPr/>
          <p:nvPr/>
        </p:nvSpPr>
        <p:spPr>
          <a:xfrm>
            <a:off x="0" y="0"/>
            <a:ext cx="12192000" cy="966202"/>
          </a:xfrm>
          <a:prstGeom prst="rect">
            <a:avLst/>
          </a:prstGeom>
          <a:gradFill>
            <a:gsLst>
              <a:gs pos="17000">
                <a:srgbClr val="E66400"/>
              </a:gs>
              <a:gs pos="100000">
                <a:srgbClr val="FCB53B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65915A-126A-9943-97F1-7C241E85B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857" y="-2626"/>
            <a:ext cx="11212286" cy="966202"/>
          </a:xfrm>
        </p:spPr>
        <p:txBody>
          <a:bodyPr tIns="91440" bIns="9144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C66553E-C041-214A-9EAC-B952058FE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857" y="1400176"/>
            <a:ext cx="11212286" cy="4586968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rgbClr val="00A499"/>
                </a:solidFill>
              </a:defRPr>
            </a:lvl1pPr>
            <a:lvl2pPr>
              <a:defRPr sz="2000">
                <a:solidFill>
                  <a:srgbClr val="54585A"/>
                </a:solidFill>
              </a:defRPr>
            </a:lvl2pPr>
            <a:lvl3pPr>
              <a:defRPr sz="2000">
                <a:solidFill>
                  <a:srgbClr val="54585A"/>
                </a:solidFill>
              </a:defRPr>
            </a:lvl3pPr>
            <a:lvl4pPr>
              <a:defRPr sz="2000">
                <a:solidFill>
                  <a:srgbClr val="54585A"/>
                </a:solidFill>
              </a:defRPr>
            </a:lvl4pPr>
            <a:lvl5pPr>
              <a:defRPr sz="2000">
                <a:solidFill>
                  <a:srgbClr val="54585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227FFDDA-CD2E-7E44-A6C0-E50B2304A0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6926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="" xmlns:a16="http://schemas.microsoft.com/office/drawing/2014/main" id="{E9935584-7291-CA49-A47D-BA36D113BC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9857" y="626926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Page </a:t>
            </a:r>
            <a:fld id="{F37AC770-6983-9248-8334-88C60FF9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44224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image" Target="../media/image1.jpeg" /><Relationship Id="rId4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1CC93F1-E967-904A-882B-96405AC86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857" y="406164"/>
            <a:ext cx="112122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2C0C841-1300-964D-945C-247154A6D1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9857" y="1866664"/>
            <a:ext cx="11212286" cy="41422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ED04EC4-FE41-1A4C-9540-7C6A3633B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6926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0B13C4F-DCB6-2C4F-AC87-4959579F51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9857" y="626926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AF6AF-54DC-DB46-9518-735DC586DE5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54C66201-69CB-CB47-90A9-E646321CCA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8943" y="6137952"/>
            <a:ext cx="2740732" cy="49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55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None/>
        <a:defRPr sz="2400" b="1" kern="1200">
          <a:solidFill>
            <a:srgbClr val="00A49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1148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rgbClr val="54585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rgbClr val="54585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6012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rgbClr val="54585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23444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rgbClr val="54585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5.jpeg" /><Relationship Id="rId3" Type="http://schemas.openxmlformats.org/officeDocument/2006/relationships/image" Target="../media/image26.jpe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6.xml" /><Relationship Id="rId3" Type="http://schemas.openxmlformats.org/officeDocument/2006/relationships/image" Target="../media/image13.pn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s://www.sutteremployer.org/pdf/sutterebi/resilience-toolkit.pdf" TargetMode="External" /><Relationship Id="rId3" Type="http://schemas.openxmlformats.org/officeDocument/2006/relationships/image" Target="../media/image27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://sutterhealthplus.org/providersearch" TargetMode="External" /><Relationship Id="rId4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s://provider.liveandworkwell.com/content/laww/providersearch/en/home.html?siteId=9083&amp;lang=1" TargetMode="External" /><Relationship Id="rId3" Type="http://schemas.openxmlformats.org/officeDocument/2006/relationships/image" Target="../media/image3.jpeg" /><Relationship Id="rId4" Type="http://schemas.openxmlformats.org/officeDocument/2006/relationships/image" Target="../media/image4.jpeg" /><Relationship Id="rId5" Type="http://schemas.openxmlformats.org/officeDocument/2006/relationships/image" Target="../media/image5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6.jpeg" /><Relationship Id="rId3" Type="http://schemas.openxmlformats.org/officeDocument/2006/relationships/image" Target="../media/image7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8.jpeg" /><Relationship Id="rId3" Type="http://schemas.openxmlformats.org/officeDocument/2006/relationships/image" Target="../media/image9.jpeg" /><Relationship Id="rId4" Type="http://schemas.openxmlformats.org/officeDocument/2006/relationships/image" Target="../media/image10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3.xml" /><Relationship Id="rId3" Type="http://schemas.openxmlformats.org/officeDocument/2006/relationships/image" Target="../media/image11.png" /><Relationship Id="rId4" Type="http://schemas.openxmlformats.org/officeDocument/2006/relationships/hyperlink" Target="http://sutterhealthplus.org/wellness" TargetMode="External" /><Relationship Id="rId5" Type="http://schemas.openxmlformats.org/officeDocument/2006/relationships/image" Target="../media/image12.png" /><Relationship Id="rId6" Type="http://schemas.openxmlformats.org/officeDocument/2006/relationships/image" Target="../media/image13.png" /><Relationship Id="rId7" Type="http://schemas.openxmlformats.org/officeDocument/2006/relationships/image" Target="../media/image14.png" /><Relationship Id="rId8" Type="http://schemas.openxmlformats.org/officeDocument/2006/relationships/image" Target="../media/image15.png" /><Relationship Id="rId9" Type="http://schemas.openxmlformats.org/officeDocument/2006/relationships/image" Target="../media/image16.sv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4.xml" /><Relationship Id="rId3" Type="http://schemas.openxmlformats.org/officeDocument/2006/relationships/image" Target="../media/image17.jpeg" /><Relationship Id="rId4" Type="http://schemas.openxmlformats.org/officeDocument/2006/relationships/image" Target="../media/image18.png" /><Relationship Id="rId5" Type="http://schemas.openxmlformats.org/officeDocument/2006/relationships/image" Target="../media/image19.png" /><Relationship Id="rId6" Type="http://schemas.openxmlformats.org/officeDocument/2006/relationships/image" Target="../media/image20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://shplus.org/memberportal" TargetMode="External" /><Relationship Id="rId4" Type="http://schemas.openxmlformats.org/officeDocument/2006/relationships/image" Target="../media/image21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2.jpeg" /><Relationship Id="rId3" Type="http://schemas.openxmlformats.org/officeDocument/2006/relationships/image" Target="../media/image23.jpeg" /><Relationship Id="rId4" Type="http://schemas.openxmlformats.org/officeDocument/2006/relationships/image" Target="../media/image2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xmlns="" id="{59DA93DC-716D-1449-AFFE-BA536872B8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mtClean="0"/>
              <a:t>Schools Insurance Group</a:t>
            </a:r>
            <a:br>
              <a:rPr lang="en-US" smtClean="0"/>
            </a:br>
            <a:r>
              <a:rPr lang="en-US" smtClean="0"/>
              <a:t>EBRC</a:t>
            </a:r>
            <a:br>
              <a:rPr lang="en-US" smtClean="0"/>
            </a:br>
            <a:r>
              <a:rPr lang="en-US" smtClean="0"/>
              <a:t>May 10, 2021</a:t>
            </a:r>
            <a:br>
              <a:rPr lang="en-US" smtClean="0"/>
            </a:br>
            <a:r>
              <a:rPr lang="en-US" smtClean="0"/>
              <a:t>Wellness Spotlight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193609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of past webinars and Health e-Tips</a:t>
            </a:r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9857" y="1092265"/>
            <a:ext cx="5726453" cy="42261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0697" y="1209286"/>
            <a:ext cx="3069368" cy="3992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785115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2879" y="2010273"/>
            <a:ext cx="6407921" cy="210298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>
                <a:solidFill>
                  <a:schemeClr val="accent1"/>
                </a:solidFill>
              </a:rPr>
              <a:t>24/7 telephone access to registered nurses for medical questions or concerns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b="0">
                <a:solidFill>
                  <a:schemeClr val="tx1"/>
                </a:solidFill>
              </a:rPr>
              <a:t>Helps determine the right level of care for a member’s health needs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b="0">
                <a:solidFill>
                  <a:schemeClr val="tx1"/>
                </a:solidFill>
              </a:rPr>
              <a:t>Provides home care tips for minor injuries and illnesses</a:t>
            </a:r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1C125C4B-2C2D-694E-B871-166C9F38DBBE}"/>
              </a:ext>
            </a:extLst>
          </p:cNvPr>
          <p:cNvSpPr/>
          <p:nvPr/>
        </p:nvSpPr>
        <p:spPr>
          <a:xfrm>
            <a:off x="664026" y="2010273"/>
            <a:ext cx="2543797" cy="2543797"/>
          </a:xfrm>
          <a:prstGeom prst="ellipse">
            <a:avLst/>
          </a:prstGeom>
          <a:solidFill>
            <a:schemeClr val="accent2">
              <a:alpha val="14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Nurse Advice Line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413B5A18-46C0-DB41-8599-4F153848CA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8761" y="2595645"/>
            <a:ext cx="1287236" cy="1373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831245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 beautiful day begins with a beautiful mindset, </a:t>
            </a:r>
            <a:br>
              <a:rPr lang="en-US" smtClean="0"/>
            </a:br>
            <a:r>
              <a:rPr lang="en-US" smtClean="0"/>
              <a:t>take time and enjoy this Resilience </a:t>
            </a:r>
            <a:r>
              <a:rPr lang="en-US"/>
              <a:t>T</a:t>
            </a:r>
            <a:r>
              <a:rPr lang="en-US" smtClean="0"/>
              <a:t>oolkit!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endParaRPr lang="en-US"/>
          </a:p>
          <a:p>
            <a:endParaRPr lang="en-US" smtClean="0"/>
          </a:p>
          <a:p>
            <a:endParaRPr lang="en-US"/>
          </a:p>
          <a:p>
            <a:endParaRPr lang="en-US" smtClean="0"/>
          </a:p>
          <a:p>
            <a:endParaRPr lang="en-US"/>
          </a:p>
          <a:p>
            <a:endParaRPr lang="en-US" smtClean="0"/>
          </a:p>
          <a:p>
            <a:endParaRPr lang="en-US"/>
          </a:p>
          <a:p>
            <a:r>
              <a:rPr lang="en-US" smtClean="0">
                <a:hlinkClick r:id="rId2"/>
              </a:rPr>
              <a:t>https</a:t>
            </a:r>
            <a:r>
              <a:rPr lang="en-US">
                <a:hlinkClick r:id="rId2"/>
              </a:rPr>
              <a:t>://</a:t>
            </a:r>
            <a:r>
              <a:rPr lang="en-US" smtClean="0">
                <a:hlinkClick r:id="rId2"/>
              </a:rPr>
              <a:t>www.sutteremployer.org/pdf/sutterebi/resilience-toolkit.pdf</a:t>
            </a:r>
            <a:r>
              <a:rPr lang="en-US" smtClean="0"/>
              <a:t> 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3564" y="963576"/>
            <a:ext cx="3431990" cy="444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537951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2879" y="2010274"/>
            <a:ext cx="7899264" cy="408474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>
                <a:solidFill>
                  <a:schemeClr val="accent1"/>
                </a:solidFill>
              </a:rPr>
              <a:t>Mental health, behavioral health and substance use disorder (MH/SUD) services provided by U.S. Behavioral Health Plan, California (USBHPC)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700" b="0">
                <a:solidFill>
                  <a:schemeClr val="tx1"/>
                </a:solidFill>
              </a:rPr>
              <a:t>Members do not need a referral for office visits and can search for providers directly through USBHPC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700" b="0">
                <a:solidFill>
                  <a:schemeClr val="tx1"/>
                </a:solidFill>
              </a:rPr>
              <a:t>Appointments available in-person or through secure virtual visits with select providers 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700" b="0">
                <a:solidFill>
                  <a:schemeClr val="tx1"/>
                </a:solidFill>
              </a:rPr>
              <a:t>Visit</a:t>
            </a:r>
            <a:r>
              <a:rPr lang="en-US" sz="1700" b="0" i="1">
                <a:solidFill>
                  <a:schemeClr val="tx1"/>
                </a:solidFill>
              </a:rPr>
              <a:t> </a:t>
            </a:r>
            <a:r>
              <a:rPr lang="en-US" sz="1700" b="0" i="1">
                <a:solidFill>
                  <a:srgbClr val="00A9A0"/>
                </a:solidFill>
                <a:hlinkClick r:id="rId3"/>
              </a:rPr>
              <a:t>sutterhealthplus.org/providersearch</a:t>
            </a:r>
            <a:r>
              <a:rPr lang="en-US" sz="1700" b="0" i="1"/>
              <a:t> </a:t>
            </a:r>
            <a:r>
              <a:rPr lang="en-US" sz="1700" b="0">
                <a:solidFill>
                  <a:schemeClr val="tx1"/>
                </a:solidFill>
              </a:rPr>
              <a:t>and navigate to Behavioral Health under Plan Partners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b="0">
                <a:solidFill>
                  <a:schemeClr val="tx1"/>
                </a:solidFill>
              </a:rPr>
              <a:t>Members also have access to Sanvello—an app that offers on-demand help for stress, anxiety and depression—at no cost. 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000" b="0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="" xmlns:a16="http://schemas.microsoft.com/office/drawing/2014/main" id="{A1472899-D5D5-CB47-B606-DD6FB2BBEECB}"/>
              </a:ext>
            </a:extLst>
          </p:cNvPr>
          <p:cNvSpPr/>
          <p:nvPr/>
        </p:nvSpPr>
        <p:spPr>
          <a:xfrm>
            <a:off x="664026" y="2010273"/>
            <a:ext cx="2543797" cy="2543797"/>
          </a:xfrm>
          <a:prstGeom prst="ellipse">
            <a:avLst/>
          </a:prstGeom>
          <a:solidFill>
            <a:schemeClr val="accent2">
              <a:alpha val="14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Behavioral Health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9872D066-0940-0A43-B454-D8E77D5FA9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1301" y="2465783"/>
            <a:ext cx="1329246" cy="163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957341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626"/>
            <a:ext cx="12192000" cy="966202"/>
          </a:xfrm>
        </p:spPr>
        <p:txBody>
          <a:bodyPr>
            <a:normAutofit fontScale="90000"/>
          </a:bodyPr>
          <a:lstStyle/>
          <a:p>
            <a:r>
              <a:rPr lang="en-US" smtClean="0"/>
              <a:t>How to find a mental health provider:</a:t>
            </a:r>
            <a:br>
              <a:rPr lang="en-US"/>
            </a:br>
            <a:r>
              <a:rPr lang="en-US" sz="2000">
                <a:hlinkClick r:id="rId2"/>
              </a:rPr>
              <a:t>https://</a:t>
            </a:r>
            <a:r>
              <a:rPr lang="en-US" sz="2000" smtClean="0">
                <a:hlinkClick r:id="rId2"/>
              </a:rPr>
              <a:t>provider.liveandworkwell.com/content/laww/providersearch/en/home.html?siteId=9083&amp;lang=1</a:t>
            </a:r>
            <a:r>
              <a:rPr lang="en-US" sz="2000" smtClean="0"/>
              <a:t> </a:t>
            </a:r>
            <a:endParaRPr lang="en-US" sz="200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4399" y="1166958"/>
            <a:ext cx="4364295" cy="10305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58816" y="2197483"/>
            <a:ext cx="5193361" cy="23684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38530" y="4702758"/>
            <a:ext cx="8050778" cy="89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667970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Refine your search using filters: </a:t>
            </a:r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5973" y="1288208"/>
            <a:ext cx="2059745" cy="45862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3197" y="1557337"/>
            <a:ext cx="8258175" cy="374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152980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 smtClean="0"/>
              <a:t>Sanvello application</a:t>
            </a:r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0539" y="1064310"/>
            <a:ext cx="4809250" cy="1831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109471"/>
            <a:ext cx="3958542" cy="16402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7501" y="2895610"/>
            <a:ext cx="6800074" cy="3379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619353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Sutter Health Plus Health and Wellness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="" xmlns:a16="http://schemas.microsoft.com/office/drawing/2014/main" id="{7EF143B3-78A3-3A4D-A076-AC40BA0002F8}"/>
              </a:ext>
            </a:extLst>
          </p:cNvPr>
          <p:cNvGrpSpPr/>
          <p:nvPr/>
        </p:nvGrpSpPr>
        <p:grpSpPr>
          <a:xfrm>
            <a:off x="831596" y="2394865"/>
            <a:ext cx="806638" cy="806638"/>
            <a:chOff x="664026" y="2010273"/>
            <a:chExt cx="2543797" cy="2543797"/>
          </a:xfrm>
        </p:grpSpPr>
        <p:sp>
          <p:nvSpPr>
            <p:cNvPr id="19" name="Oval 18">
              <a:extLst>
                <a:ext uri="{FF2B5EF4-FFF2-40B4-BE49-F238E27FC236}">
                  <a16:creationId xmlns="" xmlns:a16="http://schemas.microsoft.com/office/drawing/2014/main" id="{59D4C31A-4FE9-D941-B3A0-CE84953C56AE}"/>
                </a:ext>
              </a:extLst>
            </p:cNvPr>
            <p:cNvSpPr/>
            <p:nvPr/>
          </p:nvSpPr>
          <p:spPr>
            <a:xfrm>
              <a:off x="664026" y="2010273"/>
              <a:ext cx="2543797" cy="2543797"/>
            </a:xfrm>
            <a:prstGeom prst="ellipse">
              <a:avLst/>
            </a:prstGeom>
            <a:solidFill>
              <a:schemeClr val="accent2">
                <a:alpha val="14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545859"/>
                </a:solidFill>
              </a:endParaRPr>
            </a:p>
          </p:txBody>
        </p:sp>
        <p:pic>
          <p:nvPicPr>
            <p:cNvPr id="20" name="Picture 19">
              <a:extLst>
                <a:ext uri="{FF2B5EF4-FFF2-40B4-BE49-F238E27FC236}">
                  <a16:creationId xmlns="" xmlns:a16="http://schemas.microsoft.com/office/drawing/2014/main" id="{8B0E3791-B8AF-9149-8E69-65E67C7D2C7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99901" y="2707404"/>
              <a:ext cx="1672046" cy="1114697"/>
            </a:xfrm>
            <a:prstGeom prst="rect">
              <a:avLst/>
            </a:prstGeom>
          </p:spPr>
        </p:pic>
      </p:grp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B95B3296-4891-B848-B8F9-52B0FDA8464F}"/>
              </a:ext>
            </a:extLst>
          </p:cNvPr>
          <p:cNvSpPr/>
          <p:nvPr/>
        </p:nvSpPr>
        <p:spPr>
          <a:xfrm>
            <a:off x="1916746" y="6088012"/>
            <a:ext cx="55726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545859"/>
                </a:solidFill>
                <a:latin typeface="Arial"/>
                <a:ea typeface="Arial"/>
                <a:cs typeface="Arial"/>
              </a:rPr>
              <a:t>Learn more at </a:t>
            </a:r>
            <a:r>
              <a:rPr lang="en-US" i="1">
                <a:solidFill>
                  <a:srgbClr val="00A9A0"/>
                </a:solidFill>
                <a:latin typeface="Arial"/>
                <a:ea typeface="Arial"/>
                <a:cs typeface="Arial"/>
                <a:hlinkClick r:id="rId4"/>
              </a:rPr>
              <a:t>sutterhealthplus.org/wellness</a:t>
            </a:r>
            <a:endParaRPr lang="en-US" i="1">
              <a:solidFill>
                <a:srgbClr val="00A9A0"/>
              </a:solidFill>
              <a:latin typeface="Arial"/>
              <a:ea typeface="Arial"/>
              <a:cs typeface="Arial"/>
            </a:endParaRPr>
          </a:p>
          <a:p>
            <a:endParaRPr lang="en-US" b="1">
              <a:solidFill>
                <a:srgbClr val="545859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0D3937ED-7E89-3D44-82DF-724D161C80FF}"/>
              </a:ext>
            </a:extLst>
          </p:cNvPr>
          <p:cNvSpPr txBox="1"/>
          <p:nvPr/>
        </p:nvSpPr>
        <p:spPr>
          <a:xfrm>
            <a:off x="1916747" y="1515591"/>
            <a:ext cx="8570278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000" b="1">
                <a:solidFill>
                  <a:srgbClr val="E66400"/>
                </a:solidFill>
                <a:latin typeface="Arial"/>
                <a:ea typeface="Arial"/>
                <a:cs typeface="Arial"/>
              </a:rPr>
              <a:t>Health Coaching Program </a:t>
            </a:r>
            <a:r>
              <a:rPr lang="en-US" sz="2000">
                <a:solidFill>
                  <a:srgbClr val="545859"/>
                </a:solidFill>
                <a:latin typeface="Arial"/>
                <a:ea typeface="Arial"/>
                <a:cs typeface="Arial"/>
              </a:rPr>
              <a:t>for healthy weight, tobacco cessation and stress </a:t>
            </a:r>
            <a:r>
              <a:rPr lang="en-US" sz="2000" smtClean="0">
                <a:solidFill>
                  <a:srgbClr val="545859"/>
                </a:solidFill>
                <a:latin typeface="Arial"/>
                <a:ea typeface="Arial"/>
                <a:cs typeface="Arial"/>
              </a:rPr>
              <a:t>management</a:t>
            </a:r>
            <a:endParaRPr lang="en-US" sz="2000">
              <a:solidFill>
                <a:srgbClr val="545859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3D113A9D-1FD6-AE42-904C-B4894C98F505}"/>
              </a:ext>
            </a:extLst>
          </p:cNvPr>
          <p:cNvSpPr txBox="1"/>
          <p:nvPr/>
        </p:nvSpPr>
        <p:spPr>
          <a:xfrm>
            <a:off x="1916747" y="2598129"/>
            <a:ext cx="828452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000" b="1">
                <a:solidFill>
                  <a:srgbClr val="E66400"/>
                </a:solidFill>
                <a:latin typeface="Arial"/>
                <a:ea typeface="Arial"/>
                <a:cs typeface="Arial"/>
              </a:rPr>
              <a:t>Integrated Care Management </a:t>
            </a:r>
            <a:r>
              <a:rPr lang="en-US" sz="2000">
                <a:solidFill>
                  <a:srgbClr val="545859"/>
                </a:solidFill>
                <a:latin typeface="Arial"/>
                <a:ea typeface="Arial"/>
                <a:cs typeface="Arial"/>
              </a:rPr>
              <a:t>for heart failure and diabetes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B42DAD70-8292-3646-A905-4F0C95DA5C94}"/>
              </a:ext>
            </a:extLst>
          </p:cNvPr>
          <p:cNvSpPr txBox="1"/>
          <p:nvPr/>
        </p:nvSpPr>
        <p:spPr>
          <a:xfrm>
            <a:off x="1916746" y="3370313"/>
            <a:ext cx="7951153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000" b="1">
                <a:solidFill>
                  <a:srgbClr val="E66400"/>
                </a:solidFill>
                <a:latin typeface="Arial"/>
                <a:ea typeface="Arial"/>
                <a:cs typeface="Arial"/>
              </a:rPr>
              <a:t>Health and Wellness site </a:t>
            </a:r>
            <a:r>
              <a:rPr lang="en-US" sz="2000">
                <a:solidFill>
                  <a:srgbClr val="545859"/>
                </a:solidFill>
                <a:latin typeface="Arial"/>
                <a:ea typeface="Arial"/>
                <a:cs typeface="Arial"/>
              </a:rPr>
              <a:t>including a personal health assessment and 12 action plan modules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057E7C88-8BCE-B248-A14D-F9B89EBF9289}"/>
              </a:ext>
            </a:extLst>
          </p:cNvPr>
          <p:cNvSpPr txBox="1"/>
          <p:nvPr/>
        </p:nvSpPr>
        <p:spPr>
          <a:xfrm>
            <a:off x="1916746" y="4302595"/>
            <a:ext cx="7951153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000" b="1">
                <a:solidFill>
                  <a:srgbClr val="E66400"/>
                </a:solidFill>
                <a:latin typeface="Arial"/>
                <a:ea typeface="Arial"/>
                <a:cs typeface="Arial"/>
              </a:rPr>
              <a:t>24/7 Nurse Advice Line </a:t>
            </a:r>
            <a:r>
              <a:rPr lang="en-US" sz="2000">
                <a:solidFill>
                  <a:srgbClr val="545859"/>
                </a:solidFill>
                <a:latin typeface="Arial"/>
                <a:ea typeface="Arial"/>
                <a:cs typeface="Arial"/>
              </a:rPr>
              <a:t>for medical questions or concerns to help members determine the right level of care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="" xmlns:a16="http://schemas.microsoft.com/office/drawing/2014/main" id="{48635C3A-8FA1-294E-A1E3-7BB8872C7903}"/>
              </a:ext>
            </a:extLst>
          </p:cNvPr>
          <p:cNvGrpSpPr/>
          <p:nvPr/>
        </p:nvGrpSpPr>
        <p:grpSpPr>
          <a:xfrm>
            <a:off x="831596" y="1466215"/>
            <a:ext cx="806638" cy="806638"/>
            <a:chOff x="831595" y="1820108"/>
            <a:chExt cx="933705" cy="933705"/>
          </a:xfrm>
        </p:grpSpPr>
        <p:sp>
          <p:nvSpPr>
            <p:cNvPr id="27" name="Oval 26">
              <a:extLst>
                <a:ext uri="{FF2B5EF4-FFF2-40B4-BE49-F238E27FC236}">
                  <a16:creationId xmlns="" xmlns:a16="http://schemas.microsoft.com/office/drawing/2014/main" id="{2EAE89A4-886F-3E4C-881A-DBD4CFF2CA61}"/>
                </a:ext>
              </a:extLst>
            </p:cNvPr>
            <p:cNvSpPr/>
            <p:nvPr/>
          </p:nvSpPr>
          <p:spPr>
            <a:xfrm>
              <a:off x="831595" y="1820108"/>
              <a:ext cx="933705" cy="933705"/>
            </a:xfrm>
            <a:prstGeom prst="ellipse">
              <a:avLst/>
            </a:prstGeom>
            <a:solidFill>
              <a:schemeClr val="accent2">
                <a:alpha val="14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545859"/>
                </a:solidFill>
              </a:endParaRPr>
            </a:p>
          </p:txBody>
        </p:sp>
        <p:pic>
          <p:nvPicPr>
            <p:cNvPr id="28" name="Picture 27">
              <a:extLst>
                <a:ext uri="{FF2B5EF4-FFF2-40B4-BE49-F238E27FC236}">
                  <a16:creationId xmlns="" xmlns:a16="http://schemas.microsoft.com/office/drawing/2014/main" id="{0B53E531-1AF1-6E4C-951B-311537C481C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91584" y="1980414"/>
              <a:ext cx="613388" cy="573260"/>
            </a:xfrm>
            <a:prstGeom prst="rect">
              <a:avLst/>
            </a:prstGeom>
          </p:spPr>
        </p:pic>
      </p:grpSp>
      <p:grpSp>
        <p:nvGrpSpPr>
          <p:cNvPr id="29" name="Group 28">
            <a:extLst>
              <a:ext uri="{FF2B5EF4-FFF2-40B4-BE49-F238E27FC236}">
                <a16:creationId xmlns="" xmlns:a16="http://schemas.microsoft.com/office/drawing/2014/main" id="{1E5DB869-7699-C645-99A6-1578C907A571}"/>
              </a:ext>
            </a:extLst>
          </p:cNvPr>
          <p:cNvGrpSpPr/>
          <p:nvPr/>
        </p:nvGrpSpPr>
        <p:grpSpPr>
          <a:xfrm>
            <a:off x="831596" y="4253219"/>
            <a:ext cx="806638" cy="806638"/>
            <a:chOff x="831595" y="4914084"/>
            <a:chExt cx="933705" cy="933705"/>
          </a:xfrm>
        </p:grpSpPr>
        <p:sp>
          <p:nvSpPr>
            <p:cNvPr id="30" name="Oval 29">
              <a:extLst>
                <a:ext uri="{FF2B5EF4-FFF2-40B4-BE49-F238E27FC236}">
                  <a16:creationId xmlns="" xmlns:a16="http://schemas.microsoft.com/office/drawing/2014/main" id="{24B630C7-EEFD-4543-BC66-B655214D6B1A}"/>
                </a:ext>
              </a:extLst>
            </p:cNvPr>
            <p:cNvSpPr/>
            <p:nvPr/>
          </p:nvSpPr>
          <p:spPr>
            <a:xfrm>
              <a:off x="831595" y="4914084"/>
              <a:ext cx="933705" cy="933705"/>
            </a:xfrm>
            <a:prstGeom prst="ellipse">
              <a:avLst/>
            </a:prstGeom>
            <a:solidFill>
              <a:schemeClr val="accent2">
                <a:alpha val="14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545859"/>
                </a:solidFill>
              </a:endParaRPr>
            </a:p>
          </p:txBody>
        </p:sp>
        <p:pic>
          <p:nvPicPr>
            <p:cNvPr id="31" name="Picture 30">
              <a:extLst>
                <a:ext uri="{FF2B5EF4-FFF2-40B4-BE49-F238E27FC236}">
                  <a16:creationId xmlns="" xmlns:a16="http://schemas.microsoft.com/office/drawing/2014/main" id="{189BD0FD-5225-3243-BA66-FA3246E252A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046713" y="5128331"/>
              <a:ext cx="473634" cy="505210"/>
            </a:xfrm>
            <a:prstGeom prst="rect">
              <a:avLst/>
            </a:prstGeom>
          </p:spPr>
        </p:pic>
      </p:grpSp>
      <p:grpSp>
        <p:nvGrpSpPr>
          <p:cNvPr id="32" name="Group 31">
            <a:extLst>
              <a:ext uri="{FF2B5EF4-FFF2-40B4-BE49-F238E27FC236}">
                <a16:creationId xmlns="" xmlns:a16="http://schemas.microsoft.com/office/drawing/2014/main" id="{7E830DE6-5BBB-3145-937A-A8B627584A51}"/>
              </a:ext>
            </a:extLst>
          </p:cNvPr>
          <p:cNvGrpSpPr/>
          <p:nvPr/>
        </p:nvGrpSpPr>
        <p:grpSpPr>
          <a:xfrm>
            <a:off x="831596" y="3320937"/>
            <a:ext cx="806638" cy="806638"/>
            <a:chOff x="831595" y="3901361"/>
            <a:chExt cx="933705" cy="933705"/>
          </a:xfrm>
        </p:grpSpPr>
        <p:sp>
          <p:nvSpPr>
            <p:cNvPr id="33" name="Oval 32">
              <a:extLst>
                <a:ext uri="{FF2B5EF4-FFF2-40B4-BE49-F238E27FC236}">
                  <a16:creationId xmlns="" xmlns:a16="http://schemas.microsoft.com/office/drawing/2014/main" id="{C2F130A8-CEFA-4E4B-A73D-42224D39E538}"/>
                </a:ext>
              </a:extLst>
            </p:cNvPr>
            <p:cNvSpPr/>
            <p:nvPr/>
          </p:nvSpPr>
          <p:spPr>
            <a:xfrm>
              <a:off x="831595" y="3901361"/>
              <a:ext cx="933705" cy="933705"/>
            </a:xfrm>
            <a:prstGeom prst="ellipse">
              <a:avLst/>
            </a:prstGeom>
            <a:solidFill>
              <a:schemeClr val="accent2">
                <a:alpha val="14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545859"/>
                </a:solidFill>
              </a:endParaRPr>
            </a:p>
          </p:txBody>
        </p:sp>
        <p:pic>
          <p:nvPicPr>
            <p:cNvPr id="34" name="Picture 33">
              <a:extLst>
                <a:ext uri="{FF2B5EF4-FFF2-40B4-BE49-F238E27FC236}">
                  <a16:creationId xmlns="" xmlns:a16="http://schemas.microsoft.com/office/drawing/2014/main" id="{908B2925-BD6F-FB43-A814-0DD11CE28FB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73210" y="4129257"/>
              <a:ext cx="650135" cy="453263"/>
            </a:xfrm>
            <a:prstGeom prst="rect">
              <a:avLst/>
            </a:prstGeom>
          </p:spPr>
        </p:pic>
      </p:grp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8F358E86-479E-8249-A528-16EAFDC3A662}"/>
              </a:ext>
            </a:extLst>
          </p:cNvPr>
          <p:cNvSpPr txBox="1"/>
          <p:nvPr/>
        </p:nvSpPr>
        <p:spPr>
          <a:xfrm>
            <a:off x="1916746" y="5234877"/>
            <a:ext cx="9085871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000" b="1">
                <a:solidFill>
                  <a:srgbClr val="E66400"/>
                </a:solidFill>
                <a:latin typeface="Arial"/>
                <a:ea typeface="Arial"/>
                <a:cs typeface="Arial"/>
              </a:rPr>
              <a:t>Wellness Page </a:t>
            </a:r>
            <a:r>
              <a:rPr lang="en-US" sz="2000">
                <a:solidFill>
                  <a:srgbClr val="545859"/>
                </a:solidFill>
                <a:latin typeface="Arial"/>
                <a:ea typeface="Arial"/>
                <a:cs typeface="Arial"/>
              </a:rPr>
              <a:t>for health and wellness tip sheets, health maintenance guidelines, and live and recorded webinars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="" xmlns:a16="http://schemas.microsoft.com/office/drawing/2014/main" id="{1476E147-6F59-5647-89F4-262EFA31F724}"/>
              </a:ext>
            </a:extLst>
          </p:cNvPr>
          <p:cNvGrpSpPr/>
          <p:nvPr/>
        </p:nvGrpSpPr>
        <p:grpSpPr>
          <a:xfrm>
            <a:off x="831596" y="5189958"/>
            <a:ext cx="806638" cy="806638"/>
            <a:chOff x="831595" y="3901361"/>
            <a:chExt cx="933705" cy="933705"/>
          </a:xfrm>
        </p:grpSpPr>
        <p:sp>
          <p:nvSpPr>
            <p:cNvPr id="37" name="Oval 36">
              <a:extLst>
                <a:ext uri="{FF2B5EF4-FFF2-40B4-BE49-F238E27FC236}">
                  <a16:creationId xmlns="" xmlns:a16="http://schemas.microsoft.com/office/drawing/2014/main" id="{1B58C28F-28A9-754E-B1AF-3BA63B2BA5FA}"/>
                </a:ext>
              </a:extLst>
            </p:cNvPr>
            <p:cNvSpPr/>
            <p:nvPr/>
          </p:nvSpPr>
          <p:spPr>
            <a:xfrm>
              <a:off x="831595" y="3901361"/>
              <a:ext cx="933705" cy="933705"/>
            </a:xfrm>
            <a:prstGeom prst="ellipse">
              <a:avLst/>
            </a:prstGeom>
            <a:solidFill>
              <a:schemeClr val="accent2">
                <a:alpha val="14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545859"/>
                </a:solidFill>
              </a:endParaRPr>
            </a:p>
          </p:txBody>
        </p:sp>
        <p:pic>
          <p:nvPicPr>
            <p:cNvPr id="38" name="Picture 37">
              <a:extLst>
                <a:ext uri="{FF2B5EF4-FFF2-40B4-BE49-F238E27FC236}">
                  <a16:creationId xmlns="" xmlns:a16="http://schemas.microsoft.com/office/drawing/2014/main" id="{2F0338C2-C29D-E840-9F3E-324F010A5C8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73210" y="4129257"/>
              <a:ext cx="650135" cy="453263"/>
            </a:xfrm>
            <a:prstGeom prst="rect">
              <a:avLst/>
            </a:prstGeom>
          </p:spPr>
        </p:pic>
      </p:grpSp>
      <p:pic>
        <p:nvPicPr>
          <p:cNvPr id="4" name="Graphic 3" descr="Cursor with solid fill">
            <a:extLst>
              <a:ext uri="{FF2B5EF4-FFF2-40B4-BE49-F238E27FC236}">
                <a16:creationId xmlns="" xmlns:a16="http://schemas.microsoft.com/office/drawing/2014/main" id="{7D4FD694-6361-1F4D-8FBA-DC50F72A27D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1188114">
            <a:off x="1111126" y="5432919"/>
            <a:ext cx="221803" cy="221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522358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" name="Oval 11">
            <a:extLst>
              <a:ext uri="{FF2B5EF4-FFF2-40B4-BE49-F238E27FC236}">
                <a16:creationId xmlns="" xmlns:a16="http://schemas.microsoft.com/office/drawing/2014/main" id="{8590E642-BC2D-D54F-B12E-90A54FE7C12D}"/>
              </a:ext>
            </a:extLst>
          </p:cNvPr>
          <p:cNvSpPr/>
          <p:nvPr/>
        </p:nvSpPr>
        <p:spPr>
          <a:xfrm>
            <a:off x="579507" y="3000032"/>
            <a:ext cx="759821" cy="759821"/>
          </a:xfrm>
          <a:prstGeom prst="ellipse">
            <a:avLst/>
          </a:prstGeom>
          <a:solidFill>
            <a:schemeClr val="accent2">
              <a:alpha val="14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Health Coaching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857" y="1893332"/>
            <a:ext cx="5070881" cy="4351338"/>
          </a:xfrm>
        </p:spPr>
        <p:txBody>
          <a:bodyPr/>
          <a:lstStyle/>
          <a:p>
            <a:pPr marL="0" indent="0">
              <a:buNone/>
            </a:pPr>
            <a:r>
              <a:rPr lang="en-US">
                <a:solidFill>
                  <a:schemeClr val="accent1"/>
                </a:solidFill>
              </a:rPr>
              <a:t>One-on-one telephonic </a:t>
            </a:r>
            <a:br>
              <a:rPr lang="en-US">
                <a:solidFill>
                  <a:schemeClr val="accent1"/>
                </a:solidFill>
              </a:rPr>
            </a:br>
            <a:r>
              <a:rPr lang="en-US">
                <a:solidFill>
                  <a:schemeClr val="accent1"/>
                </a:solidFill>
              </a:rPr>
              <a:t>personal health coaching for: </a:t>
            </a:r>
          </a:p>
          <a:p>
            <a:pPr marL="457200" lvl="1" indent="0">
              <a:lnSpc>
                <a:spcPct val="250000"/>
              </a:lnSpc>
              <a:buNone/>
            </a:pPr>
            <a:r>
              <a:rPr lang="en-US" sz="2400" b="0"/>
              <a:t> 	</a:t>
            </a:r>
            <a:r>
              <a:rPr lang="en-US" b="0"/>
              <a:t>Healthy weight</a:t>
            </a:r>
          </a:p>
          <a:p>
            <a:pPr marL="457200" lvl="1" indent="0">
              <a:lnSpc>
                <a:spcPct val="250000"/>
              </a:lnSpc>
              <a:buNone/>
            </a:pPr>
            <a:r>
              <a:rPr lang="en-US" b="0"/>
              <a:t>	Stress management</a:t>
            </a:r>
            <a:endParaRPr lang="en-US"/>
          </a:p>
          <a:p>
            <a:pPr marL="457200" lvl="1" indent="0">
              <a:lnSpc>
                <a:spcPct val="250000"/>
              </a:lnSpc>
              <a:buNone/>
            </a:pPr>
            <a:r>
              <a:rPr lang="en-US" b="0"/>
              <a:t>	Tobacco cessation </a:t>
            </a:r>
            <a:endParaRPr lang="en-US" b="0" smtClean="0"/>
          </a:p>
          <a:p>
            <a:pPr marL="457200" lvl="1" indent="0">
              <a:lnSpc>
                <a:spcPct val="250000"/>
              </a:lnSpc>
              <a:buNone/>
            </a:pPr>
            <a:r>
              <a:rPr lang="en-US" smtClean="0">
                <a:solidFill>
                  <a:schemeClr val="accent2"/>
                </a:solidFill>
              </a:rPr>
              <a:t>Call 866.961.8513 to learn more</a:t>
            </a:r>
            <a:endParaRPr lang="en-US" b="0">
              <a:solidFill>
                <a:schemeClr val="accent2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60738" y="1364700"/>
            <a:ext cx="6631262" cy="54933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874EDF5A-5E7A-C74E-B077-3F7B50D554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8831" y="3139139"/>
            <a:ext cx="401171" cy="445746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="" xmlns:a16="http://schemas.microsoft.com/office/drawing/2014/main" id="{8ACC61E4-62EF-A444-A0F6-7C3F59190BA9}"/>
              </a:ext>
            </a:extLst>
          </p:cNvPr>
          <p:cNvSpPr/>
          <p:nvPr/>
        </p:nvSpPr>
        <p:spPr>
          <a:xfrm>
            <a:off x="579507" y="3908574"/>
            <a:ext cx="759821" cy="759821"/>
          </a:xfrm>
          <a:prstGeom prst="ellipse">
            <a:avLst/>
          </a:prstGeom>
          <a:solidFill>
            <a:schemeClr val="accent2">
              <a:alpha val="14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ED8822D0-CC1E-BE46-B5C5-C448076C1786}"/>
              </a:ext>
            </a:extLst>
          </p:cNvPr>
          <p:cNvSpPr/>
          <p:nvPr/>
        </p:nvSpPr>
        <p:spPr>
          <a:xfrm>
            <a:off x="579507" y="4815818"/>
            <a:ext cx="759821" cy="759821"/>
          </a:xfrm>
          <a:prstGeom prst="ellipse">
            <a:avLst/>
          </a:prstGeom>
          <a:solidFill>
            <a:schemeClr val="accent2">
              <a:alpha val="14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6E8022D3-5BDD-4347-B468-F3D42E3C9C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2680" y="4016618"/>
            <a:ext cx="453471" cy="48365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F2A2A18D-2C28-594F-811C-C67E2823C3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2680" y="4958346"/>
            <a:ext cx="430056" cy="47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608229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Health and Wellness Site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="" xmlns:a16="http://schemas.microsoft.com/office/drawing/2014/main" id="{C1D5A4B1-AD6A-6B44-87DC-E0D3DC728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857" y="1782482"/>
            <a:ext cx="11212286" cy="493028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accent2"/>
                </a:solidFill>
              </a:rPr>
              <a:t>Personal health assessment</a:t>
            </a:r>
            <a:endParaRPr lang="en-US" sz="1600">
              <a:solidFill>
                <a:schemeClr val="accent2"/>
              </a:solidFill>
            </a:endParaRPr>
          </a:p>
          <a:p>
            <a:pPr marL="285750" indent="-285750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600" b="0">
                <a:solidFill>
                  <a:schemeClr val="tx1"/>
                </a:solidFill>
              </a:rPr>
              <a:t>English and Spanish</a:t>
            </a:r>
          </a:p>
          <a:p>
            <a:pPr>
              <a:lnSpc>
                <a:spcPct val="100000"/>
              </a:lnSpc>
            </a:pPr>
            <a:r>
              <a:rPr lang="fr-FR" sz="1800">
                <a:solidFill>
                  <a:schemeClr val="accent2"/>
                </a:solidFill>
              </a:rPr>
              <a:t>12 Action Plan modules</a:t>
            </a:r>
            <a:endParaRPr lang="fr-FR" sz="1600">
              <a:solidFill>
                <a:schemeClr val="accent2"/>
              </a:solidFill>
            </a:endParaRP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1600" b="0">
                <a:solidFill>
                  <a:schemeClr val="tx1"/>
                </a:solidFill>
              </a:rPr>
              <a:t>Healthy Eating, Stress Management, Heart </a:t>
            </a:r>
          </a:p>
          <a:p>
            <a:pPr>
              <a:spcBef>
                <a:spcPct val="0"/>
              </a:spcBef>
            </a:pPr>
            <a:r>
              <a:rPr lang="en-US" sz="1600" b="0">
                <a:solidFill>
                  <a:schemeClr val="tx1"/>
                </a:solidFill>
              </a:rPr>
              <a:t>Disease Prevention and more</a:t>
            </a:r>
          </a:p>
          <a:p>
            <a:pPr lvl="0">
              <a:spcBef>
                <a:spcPts val="400"/>
              </a:spcBef>
            </a:pPr>
            <a:r>
              <a:rPr lang="fr-FR" sz="1800" err="1">
                <a:solidFill>
                  <a:schemeClr val="accent2"/>
                </a:solidFill>
              </a:rPr>
              <a:t>Health Library</a:t>
            </a:r>
          </a:p>
          <a:p>
            <a:pPr marL="285750" lvl="0" indent="-2857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600" b="0">
                <a:solidFill>
                  <a:srgbClr val="545859"/>
                </a:solidFill>
              </a:rPr>
              <a:t>Learning Centers, a Video Library and a </a:t>
            </a:r>
          </a:p>
          <a:p>
            <a:pPr lvl="0">
              <a:spcBef>
                <a:spcPts val="400"/>
              </a:spcBef>
            </a:pPr>
            <a:r>
              <a:rPr lang="en-US" sz="1600" b="0">
                <a:solidFill>
                  <a:srgbClr val="545859"/>
                </a:solidFill>
              </a:rPr>
              <a:t>Symptom Checker</a:t>
            </a:r>
          </a:p>
          <a:p>
            <a:pPr>
              <a:spcBef>
                <a:spcPts val="400"/>
              </a:spcBef>
            </a:pPr>
            <a:r>
              <a:rPr lang="fr-FR" sz="1800" err="1">
                <a:solidFill>
                  <a:schemeClr val="accent2"/>
                </a:solidFill>
              </a:rPr>
              <a:t>Health Decision Tools</a:t>
            </a:r>
          </a:p>
          <a:p>
            <a:pPr marL="285750" lvl="0" indent="-2857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600" b="0">
                <a:solidFill>
                  <a:srgbClr val="545859"/>
                </a:solidFill>
              </a:rPr>
              <a:t>Designed to guide members through</a:t>
            </a:r>
          </a:p>
          <a:p>
            <a:pPr lvl="0">
              <a:spcBef>
                <a:spcPts val="400"/>
              </a:spcBef>
            </a:pPr>
            <a:r>
              <a:rPr lang="en-US" sz="1600" b="0">
                <a:solidFill>
                  <a:srgbClr val="545859"/>
                </a:solidFill>
              </a:rPr>
              <a:t> key health decisions, combining medical</a:t>
            </a:r>
          </a:p>
          <a:p>
            <a:pPr lvl="0">
              <a:spcBef>
                <a:spcPts val="400"/>
              </a:spcBef>
            </a:pPr>
            <a:r>
              <a:rPr lang="en-US" sz="1600" b="0">
                <a:solidFill>
                  <a:srgbClr val="545859"/>
                </a:solidFill>
              </a:rPr>
              <a:t> information with personal values to make</a:t>
            </a:r>
          </a:p>
          <a:p>
            <a:pPr lvl="0">
              <a:spcBef>
                <a:spcPts val="400"/>
              </a:spcBef>
            </a:pPr>
            <a:r>
              <a:rPr lang="en-US" sz="1600" b="0">
                <a:solidFill>
                  <a:srgbClr val="545859"/>
                </a:solidFill>
              </a:rPr>
              <a:t>health decisions</a:t>
            </a:r>
            <a:endParaRPr lang="fr-FR" sz="1600">
              <a:solidFill>
                <a:srgbClr val="F58025"/>
              </a:solidFill>
            </a:endParaRPr>
          </a:p>
          <a:p>
            <a:pPr>
              <a:lnSpc>
                <a:spcPct val="100000"/>
              </a:lnSpc>
            </a:pPr>
            <a:endParaRPr lang="en-US" sz="1600" b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1600" b="0">
                <a:solidFill>
                  <a:schemeClr val="tx1"/>
                </a:solidFill>
              </a:rPr>
              <a:t>Accessed through the Member Portal at </a:t>
            </a:r>
            <a:r>
              <a:rPr lang="en-US" sz="1600" b="0" i="1">
                <a:solidFill>
                  <a:srgbClr val="00A9A0"/>
                </a:solidFill>
                <a:hlinkClick r:id="rId3"/>
              </a:rPr>
              <a:t>shplus.org/memberportal</a:t>
            </a:r>
            <a:endParaRPr lang="en-US" sz="1600" b="0" i="1">
              <a:solidFill>
                <a:srgbClr val="00A9A0"/>
              </a:solidFill>
            </a:endParaRPr>
          </a:p>
          <a:p>
            <a:pPr>
              <a:lnSpc>
                <a:spcPct val="100000"/>
              </a:lnSpc>
            </a:pPr>
            <a:endParaRPr lang="en-US" sz="1600" b="0">
              <a:solidFill>
                <a:srgbClr val="6D6E71"/>
              </a:solidFill>
            </a:endParaRPr>
          </a:p>
          <a:p>
            <a:endParaRPr lang="en-US" sz="160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1D4F0B9A-B70A-AB42-81B6-A41F538AD6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8491" y="1855100"/>
            <a:ext cx="7174649" cy="411449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BD201215-E30E-B845-A74D-8725E93758E1}"/>
              </a:ext>
            </a:extLst>
          </p:cNvPr>
          <p:cNvSpPr/>
          <p:nvPr/>
        </p:nvSpPr>
        <p:spPr>
          <a:xfrm>
            <a:off x="8624047" y="6042212"/>
            <a:ext cx="3567953" cy="815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12656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Sutter Health Plus website for member wellness</a:t>
            </a:r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4130012"/>
            <a:ext cx="5952774" cy="18602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8335" y="2067947"/>
            <a:ext cx="4123781" cy="28921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925" y="1166876"/>
            <a:ext cx="5904528" cy="27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469497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theme1.xml><?xml version="1.0" encoding="utf-8"?>
<a:theme xmlns:r="http://schemas.openxmlformats.org/officeDocument/2006/relationships" xmlns:a="http://schemas.openxmlformats.org/drawingml/2006/main" name="SHP_PPT_Master_Gradient_Wide">
  <a:themeElements>
    <a:clrScheme name="SHP 4">
      <a:dk1>
        <a:srgbClr val="545859"/>
      </a:dk1>
      <a:lt1>
        <a:srgbClr val="FFFFFF"/>
      </a:lt1>
      <a:dk2>
        <a:srgbClr val="545859"/>
      </a:dk2>
      <a:lt2>
        <a:srgbClr val="E7E6E6"/>
      </a:lt2>
      <a:accent1>
        <a:srgbClr val="E66400"/>
      </a:accent1>
      <a:accent2>
        <a:srgbClr val="00A399"/>
      </a:accent2>
      <a:accent3>
        <a:srgbClr val="FBB43B"/>
      </a:accent3>
      <a:accent4>
        <a:srgbClr val="4C4D4C"/>
      </a:accent4>
      <a:accent5>
        <a:srgbClr val="77B542"/>
      </a:accent5>
      <a:accent6>
        <a:srgbClr val="81C8C0"/>
      </a:accent6>
      <a:hlink>
        <a:srgbClr val="00A399"/>
      </a:hlink>
      <a:folHlink>
        <a:srgbClr val="295781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SHP_PPT_Master_Gradient_Wide" id="{FFE2F825-520F-BF4C-A58A-00B4660265C4}" vid="{E6BED895-6085-2541-AB53-0DB2CA2BBF57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anose="020f0502020204030204"/>
        <a:ea typeface="Calibri" panose="020f0502020204030204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Calibri" panose="020f0502020204030204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anose="020f0502020204030204"/>
        <a:ea typeface="Calibri" panose="020f0502020204030204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Calibri" panose="020f0502020204030204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docProps/app.xml><?xml version="1.0" encoding="utf-8"?>
<Properties xmlns:vt="http://schemas.openxmlformats.org/officeDocument/2006/docPropsVTypes" xmlns="http://schemas.openxmlformats.org/officeDocument/2006/extended-properties">
  <Template>SHP_PPT_Master_Gradient_Wide</Template>
  <Company>Sutter Health</Company>
  <PresentationFormat>Widescreen</PresentationFormat>
  <Paragraphs>46</Paragraphs>
  <Slides>12</Slides>
  <Notes>6</Notes>
  <TotalTime>27977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baseType="lpstr" size="16">
      <vt:lpstr>Arial</vt:lpstr>
      <vt:lpstr>Calibri Light</vt:lpstr>
      <vt:lpstr>Calibri</vt:lpstr>
      <vt:lpstr>SHP_PPT_Master_Gradient_Wide</vt:lpstr>
      <vt:lpstr>Schools Insurance GroupEBRCMay 10, 2021Wellness Spotlight</vt:lpstr>
      <vt:lpstr>Behavioral Health</vt:lpstr>
      <vt:lpstr>How to find a mental health provider:https://provider.liveandworkwell.com/content/laww/providersearch/en/home.html?siteId=9083&amp;lang=1 </vt:lpstr>
      <vt:lpstr>Refine your search using filters: </vt:lpstr>
      <vt:lpstr>Sanvello application</vt:lpstr>
      <vt:lpstr>Sutter Health Plus Health and Wellness</vt:lpstr>
      <vt:lpstr>Health Coaching Program</vt:lpstr>
      <vt:lpstr>Health and Wellness Site</vt:lpstr>
      <vt:lpstr>Sutter Health Plus website for member wellness</vt:lpstr>
      <vt:lpstr>Examples of past webinars and Health e-Tips</vt:lpstr>
      <vt:lpstr>Nurse Advice Line</vt:lpstr>
      <vt:lpstr>A beautiful day begins with a beautiful mindset, take time and enjoy this Resilience Toolkit!</vt:lpstr>
    </vt:vector>
  </TitlesOfParts>
  <LinksUpToDate>0</LinksUpToDate>
  <SharedDoc>0</SharedDoc>
  <HyperlinksChanged>0</HyperlinksChanged>
  <Application>Aspose.Slides for .NET</Application>
  <AppVersion>19.1200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Sutter Health Plus</dc:title>
  <dc:creator>Longoria, Jennifer</dc:creator>
  <cp:lastModifiedBy>Microsoft account</cp:lastModifiedBy>
  <cp:revision>1083</cp:revision>
  <dcterms:created xsi:type="dcterms:W3CDTF">2013-03-12T16:42:49Z</dcterms:created>
  <dcterms:modified xsi:type="dcterms:W3CDTF">2024-02-14T16:56:01Z</dcterms:modified>
</cp:coreProperties>
</file>